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sldIdLst>
    <p:sldId id="294" r:id="rId3"/>
    <p:sldId id="296" r:id="rId4"/>
    <p:sldId id="259" r:id="rId5"/>
    <p:sldId id="267" r:id="rId6"/>
    <p:sldId id="268" r:id="rId7"/>
    <p:sldId id="273" r:id="rId8"/>
    <p:sldId id="275" r:id="rId9"/>
    <p:sldId id="279" r:id="rId10"/>
    <p:sldId id="292" r:id="rId11"/>
    <p:sldId id="295" r:id="rId12"/>
    <p:sldId id="258" r:id="rId13"/>
    <p:sldId id="257" r:id="rId14"/>
    <p:sldId id="276" r:id="rId15"/>
    <p:sldId id="277" r:id="rId16"/>
    <p:sldId id="297" r:id="rId17"/>
  </p:sldIdLst>
  <p:sldSz cx="12192000" cy="6858000"/>
  <p:notesSz cx="6811963" cy="99425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5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125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610713-D553-4021-A989-D7917CAFC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BE3FFC8-C6EC-42FB-8D7E-EBC669FAB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536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928041-0D4A-4D0C-A34E-669A74E2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2D07C5-97C7-4207-B127-5A4EFFCE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7670DE-A5FF-4156-AA36-685FC475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665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171C8C-46DA-457A-8DCC-43BDF1C4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9EEDB6-0624-416F-B831-6CE1256EB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EAAC252-6249-4E9C-B02E-69DB8E444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2920DD2-7059-4A8B-A421-915ED57A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2750F07-3B93-4372-92C6-BFEC9BAFC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6E1DAD6-BAAB-43E5-86DD-20E0F01BE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7108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1F3FC2C-1F63-4804-9794-4FE91CF9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3FB0D26-074F-4AB0-880E-68CDA720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DB349FF-C10A-4985-BCCA-B9A9B1F5A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FC29D81-A0FE-4CEA-8C74-11836F697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43" b="5083"/>
          <a:stretch/>
        </p:blipFill>
        <p:spPr>
          <a:xfrm>
            <a:off x="1" y="-1"/>
            <a:ext cx="12162780" cy="6858001"/>
          </a:xfrm>
          <a:prstGeom prst="rect">
            <a:avLst/>
          </a:prstGeom>
          <a:blipFill>
            <a:blip r:embed="rId4">
              <a:alphaModFix amt="46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814607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FF70049-890F-467D-8C4E-0E15A988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0E2D1AA-1CE0-404F-8599-FAFC06CD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081B43D-1D54-4E77-BCF1-D4BE12F2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2204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FF70049-890F-467D-8C4E-0E15A988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0E2D1AA-1CE0-404F-8599-FAFC06CD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081B43D-1D54-4E77-BCF1-D4BE12F2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1551CEC1-700A-42EA-AF04-2967111A86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3"/>
          <a:stretch/>
        </p:blipFill>
        <p:spPr>
          <a:xfrm>
            <a:off x="0" y="1"/>
            <a:ext cx="12205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1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FF70049-890F-467D-8C4E-0E15A9884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0E2D1AA-1CE0-404F-8599-FAFC06CD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081B43D-1D54-4E77-BCF1-D4BE12F2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63998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F6B51-A5DA-46B0-976F-624ADB17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5673C1D-6448-4A83-B4AA-8243584C7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82BAB08-FD6F-46D7-B529-CCB7EA6E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A2DAE3-AEEC-43CE-A644-AF58E83CD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6493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792D6B-E5A4-4D48-88B3-AEAFF6A6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7ACF69-C307-4F2F-B849-65823D521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0BA8A7-6B51-46EF-8F50-38B98E2B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166837-0231-4D16-9921-91B2DF2A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32C8791-BE10-47F6-90BD-B17F470E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5378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792D6B-E5A4-4D48-88B3-AEAFF6A6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7ACF69-C307-4F2F-B849-65823D521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892" y="1825625"/>
            <a:ext cx="8209908" cy="4351338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0BA8A7-6B51-46EF-8F50-38B98E2B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166837-0231-4D16-9921-91B2DF2A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32C8791-BE10-47F6-90BD-B17F470E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90988E87-9001-4524-A39C-6C380A5FC9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1" t="27892" r="75352" b="48470"/>
          <a:stretch/>
        </p:blipFill>
        <p:spPr>
          <a:xfrm>
            <a:off x="1109608" y="1825625"/>
            <a:ext cx="1243173" cy="158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1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171C8C-46DA-457A-8DCC-43BDF1C4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9EEDB6-0624-416F-B831-6CE1256EB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EAAC252-6249-4E9C-B02E-69DB8E444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2920DD2-7059-4A8B-A421-915ED57A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2750F07-3B93-4372-92C6-BFEC9BAFC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6E1DAD6-BAAB-43E5-86DD-20E0F01BE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362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C1F3FC2C-1F63-4804-9794-4FE91CF9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3FB0D26-074F-4AB0-880E-68CDA720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DB349FF-C10A-4985-BCCA-B9A9B1F5A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5893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610713-D553-4021-A989-D7917CAFC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BE3FFC8-C6EC-42FB-8D7E-EBC669FAB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2536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928041-0D4A-4D0C-A34E-669A74E28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82D07C5-97C7-4207-B127-5A4EFFCEE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7670DE-A5FF-4156-AA36-685FC475A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934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8F6B51-A5DA-46B0-976F-624ADB17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5673C1D-6448-4A83-B4AA-8243584C7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82BAB08-FD6F-46D7-B529-CCB7EA6E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A2DAE3-AEEC-43CE-A644-AF58E83CD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298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792D6B-E5A4-4D48-88B3-AEAFF6A6F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47ACF69-C307-4F2F-B849-65823D521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0BA8A7-6B51-46EF-8F50-38B98E2B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5166837-0231-4D16-9921-91B2DF2A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32C8791-BE10-47F6-90BD-B17F470E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456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0958BE0-3F79-4E52-9C15-4DEF53D9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9AB37DA-6AC1-4F05-B01D-BF8C05486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121707-0B72-4200-89A8-551108680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E0E99ED-18A9-443F-9E06-6B3B1CCCF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14CA00-AA4E-41D7-8D5E-FD4CE1D3E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957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63" r:id="rId4"/>
    <p:sldLayoutId id="2147483652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0958BE0-3F79-4E52-9C15-4DEF53D9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9AB37DA-6AC1-4F05-B01D-BF8C05486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121707-0B72-4200-89A8-5511086801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86627-0AD6-4B5F-AFC9-505599FF479E}" type="datetimeFigureOut">
              <a:rPr lang="nb-NO" smtClean="0"/>
              <a:t>10.12.2018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E0E99ED-18A9-443F-9E06-6B3B1CCCF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14CA00-AA4E-41D7-8D5E-FD4CE1D3E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12185-88B7-4AA0-AA4C-5E09FE295C6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39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4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vein.roar.lindseth@lindseth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42A85F3-0F33-4D00-97FE-154E812116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Logokonkurranse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B69ED819-A718-4F7B-A537-D2A0AC160E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INNOVASJONSCAMPUS STEINKJER</a:t>
            </a:r>
          </a:p>
        </p:txBody>
      </p:sp>
    </p:spTree>
    <p:extLst>
      <p:ext uri="{BB962C8B-B14F-4D97-AF65-F5344CB8AC3E}">
        <p14:creationId xmlns:p14="http://schemas.microsoft.com/office/powerpoint/2010/main" val="292473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53F166-F1E4-40E3-90B2-43103F994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Arkitektens fargeplan for veggene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5B08166-1E96-47CB-A131-7B3CE1329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53" y="1941354"/>
            <a:ext cx="12700552" cy="2975291"/>
          </a:xfrm>
        </p:spPr>
      </p:pic>
    </p:spTree>
    <p:extLst>
      <p:ext uri="{BB962C8B-B14F-4D97-AF65-F5344CB8AC3E}">
        <p14:creationId xmlns:p14="http://schemas.microsoft.com/office/powerpoint/2010/main" val="219811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EFE67F73-069F-47FA-A15E-043BCF9BDC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8149" r="664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96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AC3ACAC6-C82C-45CA-89EC-ACA919D1F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97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novasjonscampus - 2 etg.jpg" descr="innovasjonscampus - 2 etg.jpg">
            <a:extLst>
              <a:ext uri="{FF2B5EF4-FFF2-40B4-BE49-F238E27FC236}">
                <a16:creationId xmlns:a16="http://schemas.microsoft.com/office/drawing/2014/main" id="{8D4A6502-240D-4610-A7D4-635D04EFE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7649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7994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D13DAE3-6227-44C0-88F1-333378828F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7"/>
          <a:stretch/>
        </p:blipFill>
        <p:spPr>
          <a:xfrm>
            <a:off x="-17988" y="0"/>
            <a:ext cx="12209988" cy="71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99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809770C-2E96-4476-AF0A-3D731E907D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Lykke til!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576338C8-1CF8-44B0-8D7D-509A529F9F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Vi gleder oss til å se ditt logoforslag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932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36005C-17F7-4452-9D31-1E006FBC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Bli med…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B7AB90-1A93-416A-9518-7180726CE1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19635"/>
            <a:ext cx="5181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1400" dirty="0" err="1"/>
              <a:t>InnovasjonsCampus</a:t>
            </a:r>
            <a:r>
              <a:rPr lang="nb-NO" sz="1400" dirty="0"/>
              <a:t> Steinkjer trenger logo, derfor utlyser vi en konkurranse blant kreative krefter internt i campusen.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400" dirty="0"/>
              <a:t>Oppgaven er to-delt:</a:t>
            </a:r>
            <a:br>
              <a:rPr lang="nb-NO" sz="1400" dirty="0"/>
            </a:br>
            <a:r>
              <a:rPr lang="nb-NO" sz="1400" b="1" dirty="0"/>
              <a:t>1: Navneforkorting eller bruk av initialer: </a:t>
            </a:r>
            <a:r>
              <a:rPr lang="nb-NO" sz="1400" dirty="0" err="1"/>
              <a:t>InnovasjonsCampus</a:t>
            </a:r>
            <a:r>
              <a:rPr lang="nb-NO" sz="1400" dirty="0"/>
              <a:t> Steinkjer er et langt navn. Lag forslag til kort-versjon.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400" b="1" dirty="0"/>
              <a:t>2: Logo: </a:t>
            </a:r>
            <a:r>
              <a:rPr lang="nb-NO" sz="1400" dirty="0"/>
              <a:t>Lag ideskisse til logo med navn og symbolikk som reflekterer ideen og ambisjonen til </a:t>
            </a:r>
            <a:r>
              <a:rPr lang="nb-NO" sz="1400" dirty="0" err="1"/>
              <a:t>InnovasjonsCampus</a:t>
            </a:r>
            <a:r>
              <a:rPr lang="nb-NO" sz="1400" dirty="0"/>
              <a:t> Steinkjer. Du velger selv om du bruker fullt navn </a:t>
            </a:r>
            <a:r>
              <a:rPr lang="nb-NO" sz="1400"/>
              <a:t>eller navneforkorting.</a:t>
            </a:r>
            <a:endParaRPr lang="nb-NO" sz="1400" dirty="0"/>
          </a:p>
          <a:p>
            <a:pPr marL="0" indent="0">
              <a:lnSpc>
                <a:spcPct val="100000"/>
              </a:lnSpc>
              <a:buNone/>
            </a:pPr>
            <a:r>
              <a:rPr lang="nb-NO" sz="1400" dirty="0"/>
              <a:t>Ønske om design: enkelt og tidløs.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400" dirty="0"/>
              <a:t>Krav til logo: Den skal være godt lesbar og kunne gjengis både i stort og lite format.  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76DA3D4-B80E-40F6-8910-0825AAE8A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19635"/>
            <a:ext cx="5181600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nb-NO" sz="1400" dirty="0"/>
              <a:t>I denne presentasjonen finner du konseptbeskrivelser, interiørfarger og arkitekttegninger som kan inspirere til ideer.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400" dirty="0"/>
              <a:t>Vi er åpne for alle typer forslag, men forbeholder oss retten til å bearbeide vinnerutkastet til et endelig merkevarekonsept for </a:t>
            </a:r>
            <a:r>
              <a:rPr lang="nb-NO" sz="1400" dirty="0" err="1"/>
              <a:t>InnovasjonsCampus</a:t>
            </a:r>
            <a:r>
              <a:rPr lang="nb-NO" sz="1400" dirty="0"/>
              <a:t> Steinkjer.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400" dirty="0"/>
              <a:t>Eierskap og rettigheter tilfaller </a:t>
            </a:r>
            <a:r>
              <a:rPr lang="nb-NO" sz="1400" dirty="0" err="1"/>
              <a:t>InnovasjonsCampus</a:t>
            </a:r>
            <a:r>
              <a:rPr lang="nb-NO" sz="1400" dirty="0"/>
              <a:t> Steinkjer.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400" b="1" dirty="0"/>
              <a:t>Konkurransebidrag sendes til prosjektleder, kultur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400" b="1" u="sng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svein.roar.lindseth@lindseth</a:t>
            </a:r>
            <a:r>
              <a:rPr lang="nb-NO" sz="1400" b="1" u="sng" dirty="0">
                <a:solidFill>
                  <a:schemeClr val="accent1">
                    <a:lumMod val="75000"/>
                  </a:schemeClr>
                </a:solidFill>
              </a:rPr>
              <a:t>.no </a:t>
            </a:r>
            <a:r>
              <a:rPr lang="nb-NO" sz="1400" b="1" dirty="0"/>
              <a:t>– innen 15. januar.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sz="1400" b="1" dirty="0"/>
              <a:t>Vinnerutkastet honoreres med 10.000 kroner.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97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2998DA7D-486F-4801-BC49-EB1D1443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0525"/>
            <a:ext cx="12192000" cy="1325563"/>
          </a:xfrm>
        </p:spPr>
        <p:txBody>
          <a:bodyPr/>
          <a:lstStyle/>
          <a:p>
            <a:pPr algn="ctr"/>
            <a:r>
              <a:rPr lang="nb-NO" dirty="0"/>
              <a:t>IDEEN OG AMBISJONEN BAK INNOVASJONSCAMPUS</a:t>
            </a:r>
          </a:p>
        </p:txBody>
      </p:sp>
    </p:spTree>
    <p:extLst>
      <p:ext uri="{BB962C8B-B14F-4D97-AF65-F5344CB8AC3E}">
        <p14:creationId xmlns:p14="http://schemas.microsoft.com/office/powerpoint/2010/main" val="1945662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907BA1CD-69A6-45F3-9610-3D6D1DE42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84963"/>
            <a:ext cx="10515600" cy="113093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nb-NO" dirty="0" err="1"/>
              <a:t>InnovasjonsCampus</a:t>
            </a:r>
            <a:r>
              <a:rPr lang="nb-NO" dirty="0"/>
              <a:t> Steinkjer skal skape ny vekst og ny innovasjonskraft </a:t>
            </a:r>
            <a:br>
              <a:rPr lang="nb-NO" dirty="0"/>
            </a:br>
            <a:r>
              <a:rPr lang="nb-NO" dirty="0"/>
              <a:t>både innenfor akademia, forskning og næringsliv.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2B61C05-7175-4A93-A98D-74969A16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b-NO" dirty="0"/>
              <a:t>Ideen – konseptet : </a:t>
            </a:r>
            <a:br>
              <a:rPr lang="nb-NO" dirty="0"/>
            </a:br>
            <a:endParaRPr lang="nb-NO" dirty="0"/>
          </a:p>
        </p:txBody>
      </p:sp>
      <p:sp>
        <p:nvSpPr>
          <p:cNvPr id="8" name="Likebent trekant 7">
            <a:extLst>
              <a:ext uri="{FF2B5EF4-FFF2-40B4-BE49-F238E27FC236}">
                <a16:creationId xmlns:a16="http://schemas.microsoft.com/office/drawing/2014/main" id="{01CDDE98-120A-4ACF-9E4D-013AAE01991F}"/>
              </a:ext>
            </a:extLst>
          </p:cNvPr>
          <p:cNvSpPr/>
          <p:nvPr/>
        </p:nvSpPr>
        <p:spPr>
          <a:xfrm>
            <a:off x="3385496" y="1604211"/>
            <a:ext cx="4936230" cy="3329988"/>
          </a:xfrm>
          <a:prstGeom prst="triangle">
            <a:avLst>
              <a:gd name="adj" fmla="val 49468"/>
            </a:avLst>
          </a:prstGeom>
          <a:solidFill>
            <a:schemeClr val="bg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Avrundet rektangel 7">
            <a:extLst>
              <a:ext uri="{FF2B5EF4-FFF2-40B4-BE49-F238E27FC236}">
                <a16:creationId xmlns:a16="http://schemas.microsoft.com/office/drawing/2014/main" id="{643C270A-A4A3-4A7F-BAE6-2BD5036C693B}"/>
              </a:ext>
            </a:extLst>
          </p:cNvPr>
          <p:cNvSpPr/>
          <p:nvPr/>
        </p:nvSpPr>
        <p:spPr>
          <a:xfrm>
            <a:off x="3348414" y="2244296"/>
            <a:ext cx="5250424" cy="130169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nb-NO" sz="2400" dirty="0">
                <a:solidFill>
                  <a:schemeClr val="tx1"/>
                </a:solidFill>
              </a:rPr>
              <a:t>UTDANNING</a:t>
            </a:r>
          </a:p>
        </p:txBody>
      </p:sp>
      <p:sp>
        <p:nvSpPr>
          <p:cNvPr id="10" name="Avrundet rektangel 1">
            <a:extLst>
              <a:ext uri="{FF2B5EF4-FFF2-40B4-BE49-F238E27FC236}">
                <a16:creationId xmlns:a16="http://schemas.microsoft.com/office/drawing/2014/main" id="{73F45C5F-4E9A-4C26-8DEE-CC76DC51D21D}"/>
              </a:ext>
            </a:extLst>
          </p:cNvPr>
          <p:cNvSpPr/>
          <p:nvPr/>
        </p:nvSpPr>
        <p:spPr>
          <a:xfrm>
            <a:off x="2807459" y="2693927"/>
            <a:ext cx="2349009" cy="47936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UNDERVISNING</a:t>
            </a:r>
          </a:p>
        </p:txBody>
      </p:sp>
      <p:pic>
        <p:nvPicPr>
          <p:cNvPr id="11" name="Picture 4" descr="C:\Users\Stein Storsul\AppData\Local\Microsoft\Windows\Temporary Internet Files\Content.IE5\3BHMNGJS\good_student[1].jpg">
            <a:extLst>
              <a:ext uri="{FF2B5EF4-FFF2-40B4-BE49-F238E27FC236}">
                <a16:creationId xmlns:a16="http://schemas.microsoft.com/office/drawing/2014/main" id="{2D17FFD3-F80A-4D33-9A24-EFD0776BD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425" y="1804004"/>
            <a:ext cx="1005020" cy="11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vrundet rektangel 5">
            <a:extLst>
              <a:ext uri="{FF2B5EF4-FFF2-40B4-BE49-F238E27FC236}">
                <a16:creationId xmlns:a16="http://schemas.microsoft.com/office/drawing/2014/main" id="{C7DC2DC1-DB89-405D-AE30-3F64DD87A007}"/>
              </a:ext>
            </a:extLst>
          </p:cNvPr>
          <p:cNvSpPr/>
          <p:nvPr/>
        </p:nvSpPr>
        <p:spPr>
          <a:xfrm>
            <a:off x="2835966" y="3865599"/>
            <a:ext cx="2488481" cy="54998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FORSKNING</a:t>
            </a:r>
          </a:p>
        </p:txBody>
      </p:sp>
      <p:sp>
        <p:nvSpPr>
          <p:cNvPr id="13" name="Avrundet rektangel 6">
            <a:extLst>
              <a:ext uri="{FF2B5EF4-FFF2-40B4-BE49-F238E27FC236}">
                <a16:creationId xmlns:a16="http://schemas.microsoft.com/office/drawing/2014/main" id="{102C8C15-D34A-409D-ADAF-0F579244D072}"/>
              </a:ext>
            </a:extLst>
          </p:cNvPr>
          <p:cNvSpPr/>
          <p:nvPr/>
        </p:nvSpPr>
        <p:spPr>
          <a:xfrm>
            <a:off x="6634316" y="3918542"/>
            <a:ext cx="2363908" cy="5811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INNOVASJON</a:t>
            </a:r>
          </a:p>
          <a:p>
            <a:pPr algn="ctr"/>
            <a:r>
              <a:rPr lang="nb-NO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Arbeidsliv</a:t>
            </a:r>
          </a:p>
        </p:txBody>
      </p:sp>
      <p:sp>
        <p:nvSpPr>
          <p:cNvPr id="14" name="Avrundet rektangel 8">
            <a:extLst>
              <a:ext uri="{FF2B5EF4-FFF2-40B4-BE49-F238E27FC236}">
                <a16:creationId xmlns:a16="http://schemas.microsoft.com/office/drawing/2014/main" id="{0352424B-66E1-4B83-919D-58EBC35D3A19}"/>
              </a:ext>
            </a:extLst>
          </p:cNvPr>
          <p:cNvSpPr/>
          <p:nvPr/>
        </p:nvSpPr>
        <p:spPr>
          <a:xfrm>
            <a:off x="6744930" y="2973823"/>
            <a:ext cx="1797730" cy="325427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Studenter</a:t>
            </a:r>
          </a:p>
        </p:txBody>
      </p:sp>
      <p:cxnSp>
        <p:nvCxnSpPr>
          <p:cNvPr id="15" name="Rett pil 3">
            <a:extLst>
              <a:ext uri="{FF2B5EF4-FFF2-40B4-BE49-F238E27FC236}">
                <a16:creationId xmlns:a16="http://schemas.microsoft.com/office/drawing/2014/main" id="{DFD1C099-CDE8-4F09-9617-B0A91AC0CBAD}"/>
              </a:ext>
            </a:extLst>
          </p:cNvPr>
          <p:cNvCxnSpPr>
            <a:cxnSpLocks/>
          </p:cNvCxnSpPr>
          <p:nvPr/>
        </p:nvCxnSpPr>
        <p:spPr>
          <a:xfrm>
            <a:off x="5535561" y="2933088"/>
            <a:ext cx="87613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 12">
            <a:extLst>
              <a:ext uri="{FF2B5EF4-FFF2-40B4-BE49-F238E27FC236}">
                <a16:creationId xmlns:a16="http://schemas.microsoft.com/office/drawing/2014/main" id="{401CE9A8-3E0B-45E3-B035-4AE115D97A18}"/>
              </a:ext>
            </a:extLst>
          </p:cNvPr>
          <p:cNvCxnSpPr>
            <a:cxnSpLocks/>
          </p:cNvCxnSpPr>
          <p:nvPr/>
        </p:nvCxnSpPr>
        <p:spPr>
          <a:xfrm flipH="1">
            <a:off x="5535560" y="3173287"/>
            <a:ext cx="958646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pil 13">
            <a:extLst>
              <a:ext uri="{FF2B5EF4-FFF2-40B4-BE49-F238E27FC236}">
                <a16:creationId xmlns:a16="http://schemas.microsoft.com/office/drawing/2014/main" id="{574C9186-4364-48B8-B348-28141F642F78}"/>
              </a:ext>
            </a:extLst>
          </p:cNvPr>
          <p:cNvCxnSpPr>
            <a:cxnSpLocks/>
          </p:cNvCxnSpPr>
          <p:nvPr/>
        </p:nvCxnSpPr>
        <p:spPr>
          <a:xfrm flipV="1">
            <a:off x="4244634" y="3223129"/>
            <a:ext cx="0" cy="53926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4">
            <a:extLst>
              <a:ext uri="{FF2B5EF4-FFF2-40B4-BE49-F238E27FC236}">
                <a16:creationId xmlns:a16="http://schemas.microsoft.com/office/drawing/2014/main" id="{C51D498E-9B6D-436F-A675-F9A86A13C44B}"/>
              </a:ext>
            </a:extLst>
          </p:cNvPr>
          <p:cNvCxnSpPr>
            <a:cxnSpLocks/>
          </p:cNvCxnSpPr>
          <p:nvPr/>
        </p:nvCxnSpPr>
        <p:spPr>
          <a:xfrm>
            <a:off x="5410200" y="4169265"/>
            <a:ext cx="1084006" cy="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pil 18">
            <a:extLst>
              <a:ext uri="{FF2B5EF4-FFF2-40B4-BE49-F238E27FC236}">
                <a16:creationId xmlns:a16="http://schemas.microsoft.com/office/drawing/2014/main" id="{75D1C481-063A-4094-B4F4-DAD679554E14}"/>
              </a:ext>
            </a:extLst>
          </p:cNvPr>
          <p:cNvCxnSpPr>
            <a:cxnSpLocks/>
          </p:cNvCxnSpPr>
          <p:nvPr/>
        </p:nvCxnSpPr>
        <p:spPr>
          <a:xfrm>
            <a:off x="4601287" y="3283031"/>
            <a:ext cx="0" cy="47936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pil 19">
            <a:extLst>
              <a:ext uri="{FF2B5EF4-FFF2-40B4-BE49-F238E27FC236}">
                <a16:creationId xmlns:a16="http://schemas.microsoft.com/office/drawing/2014/main" id="{F8ED047B-2E86-4E02-B19D-D8C0778893B1}"/>
              </a:ext>
            </a:extLst>
          </p:cNvPr>
          <p:cNvCxnSpPr>
            <a:cxnSpLocks/>
          </p:cNvCxnSpPr>
          <p:nvPr/>
        </p:nvCxnSpPr>
        <p:spPr>
          <a:xfrm flipH="1" flipV="1">
            <a:off x="7742524" y="3299250"/>
            <a:ext cx="2" cy="53171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pil 20">
            <a:extLst>
              <a:ext uri="{FF2B5EF4-FFF2-40B4-BE49-F238E27FC236}">
                <a16:creationId xmlns:a16="http://schemas.microsoft.com/office/drawing/2014/main" id="{D5614898-B3EE-47CD-90CE-28C45882F096}"/>
              </a:ext>
            </a:extLst>
          </p:cNvPr>
          <p:cNvCxnSpPr>
            <a:cxnSpLocks/>
          </p:cNvCxnSpPr>
          <p:nvPr/>
        </p:nvCxnSpPr>
        <p:spPr>
          <a:xfrm>
            <a:off x="7504054" y="3324802"/>
            <a:ext cx="0" cy="531712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430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3AD15E-3626-44EA-8077-3AF4E371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Ambisjonen: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5F477F8-14F6-4ED4-8335-1128B5ABD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7069"/>
            <a:ext cx="10515600" cy="4351338"/>
          </a:xfrm>
        </p:spPr>
        <p:txBody>
          <a:bodyPr>
            <a:normAutofit/>
          </a:bodyPr>
          <a:lstStyle/>
          <a:p>
            <a:r>
              <a:rPr lang="nb-NO" sz="1600" dirty="0"/>
              <a:t>Vi skal skape en campus for innovasjon, vekst og nyskaping</a:t>
            </a:r>
          </a:p>
          <a:p>
            <a:pPr>
              <a:lnSpc>
                <a:spcPct val="150000"/>
              </a:lnSpc>
            </a:pPr>
            <a:r>
              <a:rPr lang="nb-NO" sz="1600" b="1" dirty="0"/>
              <a:t>…og tiltrekke </a:t>
            </a:r>
          </a:p>
          <a:p>
            <a:r>
              <a:rPr lang="nb-NO" sz="1600" dirty="0"/>
              <a:t>studenter, gründere, forskere, lærere, forretningsfolk, kunder, investorer, mentorer og andre aktører </a:t>
            </a:r>
          </a:p>
          <a:p>
            <a:pPr>
              <a:lnSpc>
                <a:spcPct val="150000"/>
              </a:lnSpc>
            </a:pPr>
            <a:r>
              <a:rPr lang="nb-NO" sz="1600" b="1" dirty="0"/>
              <a:t>…som skal utløse</a:t>
            </a:r>
          </a:p>
          <a:p>
            <a:r>
              <a:rPr lang="nb-NO" sz="1600" dirty="0"/>
              <a:t>samhandling mellom akademia, forskning og næringsliv og resultere i flere kommersielle forskningsresultat</a:t>
            </a:r>
          </a:p>
          <a:p>
            <a:pPr>
              <a:lnSpc>
                <a:spcPct val="150000"/>
              </a:lnSpc>
            </a:pPr>
            <a:r>
              <a:rPr lang="nb-NO" sz="1600" b="1" dirty="0"/>
              <a:t>…som vil gi</a:t>
            </a:r>
          </a:p>
          <a:p>
            <a:r>
              <a:rPr lang="nb-NO" sz="1600" dirty="0"/>
              <a:t>forsterket innovasjon, vekst, nyskaping og konkurransekraft</a:t>
            </a:r>
          </a:p>
        </p:txBody>
      </p:sp>
    </p:spTree>
    <p:extLst>
      <p:ext uri="{BB962C8B-B14F-4D97-AF65-F5344CB8AC3E}">
        <p14:creationId xmlns:p14="http://schemas.microsoft.com/office/powerpoint/2010/main" val="3689401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1" descr="Bilde 1">
            <a:extLst>
              <a:ext uri="{FF2B5EF4-FFF2-40B4-BE49-F238E27FC236}">
                <a16:creationId xmlns:a16="http://schemas.microsoft.com/office/drawing/2014/main" id="{8F64CF90-14FC-4383-82B8-E053C034A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5866" t="15457" b="9627"/>
          <a:stretch/>
        </p:blipFill>
        <p:spPr>
          <a:xfrm>
            <a:off x="864962" y="1451113"/>
            <a:ext cx="10515600" cy="454519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ktangel 4">
            <a:extLst>
              <a:ext uri="{FF2B5EF4-FFF2-40B4-BE49-F238E27FC236}">
                <a16:creationId xmlns:a16="http://schemas.microsoft.com/office/drawing/2014/main" id="{14656792-2A87-40A6-9C25-BF42A6CE1608}"/>
              </a:ext>
            </a:extLst>
          </p:cNvPr>
          <p:cNvSpPr txBox="1"/>
          <p:nvPr/>
        </p:nvSpPr>
        <p:spPr>
          <a:xfrm rot="16260000">
            <a:off x="384978" y="3856977"/>
            <a:ext cx="1766258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tIns="34289" rIns="34289" bIns="34289" anchor="ctr">
            <a:spAutoFit/>
          </a:bodyPr>
          <a:lstStyle>
            <a:lvl1pPr algn="ctr">
              <a:defRPr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b-NO" sz="1600" b="0" dirty="0">
                <a:solidFill>
                  <a:schemeClr val="tx1"/>
                </a:solidFill>
                <a:latin typeface="+mn-lt"/>
              </a:rPr>
              <a:t>OGNDALSVEGEN</a:t>
            </a:r>
            <a:endParaRPr sz="1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ktangel 5">
            <a:extLst>
              <a:ext uri="{FF2B5EF4-FFF2-40B4-BE49-F238E27FC236}">
                <a16:creationId xmlns:a16="http://schemas.microsoft.com/office/drawing/2014/main" id="{BDA38AEF-5908-4BAC-9DB5-F779F3ABF9E6}"/>
              </a:ext>
            </a:extLst>
          </p:cNvPr>
          <p:cNvSpPr txBox="1"/>
          <p:nvPr/>
        </p:nvSpPr>
        <p:spPr>
          <a:xfrm rot="20640000">
            <a:off x="8906401" y="3648850"/>
            <a:ext cx="1592797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>
              <a:defRPr b="1">
                <a:solidFill>
                  <a:srgbClr val="3760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nb-NO" sz="1600" b="0" dirty="0">
                <a:solidFill>
                  <a:schemeClr val="tx1"/>
                </a:solidFill>
                <a:latin typeface="+mn-lt"/>
              </a:rPr>
              <a:t>SKOLEGATA</a:t>
            </a:r>
            <a:endParaRPr sz="16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438A26D5-5688-429F-9BAF-D34CFE1C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InnovasjonsCampus</a:t>
            </a:r>
            <a:r>
              <a:rPr lang="nb-NO" dirty="0"/>
              <a:t> Steinkjer</a:t>
            </a:r>
          </a:p>
        </p:txBody>
      </p:sp>
    </p:spTree>
    <p:extLst>
      <p:ext uri="{BB962C8B-B14F-4D97-AF65-F5344CB8AC3E}">
        <p14:creationId xmlns:p14="http://schemas.microsoft.com/office/powerpoint/2010/main" val="2248502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>
            <a:extLst>
              <a:ext uri="{FF2B5EF4-FFF2-40B4-BE49-F238E27FC236}">
                <a16:creationId xmlns:a16="http://schemas.microsoft.com/office/drawing/2014/main" id="{03653E4D-7D15-4204-A8B7-CB12C95C0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445670"/>
            <a:ext cx="6858000" cy="4534892"/>
          </a:xfrm>
          <a:prstGeom prst="rect">
            <a:avLst/>
          </a:prstGeo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A760C324-6F41-48FF-84EC-A86E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65EE0F65-9060-42FB-B21A-CC1CC04A5EE9}"/>
              </a:ext>
            </a:extLst>
          </p:cNvPr>
          <p:cNvGrpSpPr/>
          <p:nvPr/>
        </p:nvGrpSpPr>
        <p:grpSpPr>
          <a:xfrm>
            <a:off x="972977" y="2121623"/>
            <a:ext cx="8463123" cy="2774818"/>
            <a:chOff x="972977" y="2121623"/>
            <a:chExt cx="8463123" cy="2774818"/>
          </a:xfrm>
        </p:grpSpPr>
        <p:sp>
          <p:nvSpPr>
            <p:cNvPr id="5" name="TekstSylinder 4">
              <a:extLst>
                <a:ext uri="{FF2B5EF4-FFF2-40B4-BE49-F238E27FC236}">
                  <a16:creationId xmlns:a16="http://schemas.microsoft.com/office/drawing/2014/main" id="{2A6423AA-B867-43D9-AF87-934A9E9DF1C4}"/>
                </a:ext>
              </a:extLst>
            </p:cNvPr>
            <p:cNvSpPr txBox="1"/>
            <p:nvPr/>
          </p:nvSpPr>
          <p:spPr>
            <a:xfrm>
              <a:off x="972977" y="2632469"/>
              <a:ext cx="1389223" cy="276999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n-NO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Handelshøgskolen</a:t>
              </a:r>
              <a:endParaRPr lang="nb-NO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88F458E7-2D32-4099-BF71-F83696FBDBF5}"/>
                </a:ext>
              </a:extLst>
            </p:cNvPr>
            <p:cNvSpPr txBox="1"/>
            <p:nvPr/>
          </p:nvSpPr>
          <p:spPr>
            <a:xfrm>
              <a:off x="972977" y="3617052"/>
              <a:ext cx="2233773" cy="276999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n-NO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Fakultet for </a:t>
              </a:r>
              <a:r>
                <a:rPr lang="nn-NO" sz="1200" dirty="0" err="1">
                  <a:solidFill>
                    <a:schemeClr val="bg1"/>
                  </a:solidFill>
                  <a:cs typeface="Arial" panose="020B0604020202020204" pitchFamily="34" charset="0"/>
                </a:rPr>
                <a:t>samfunnsvitenskap</a:t>
              </a:r>
              <a:endParaRPr lang="nb-NO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47C40A2A-95A0-420C-93E5-C017EA994988}"/>
                </a:ext>
              </a:extLst>
            </p:cNvPr>
            <p:cNvSpPr txBox="1"/>
            <p:nvPr/>
          </p:nvSpPr>
          <p:spPr>
            <a:xfrm>
              <a:off x="972977" y="4619442"/>
              <a:ext cx="1979773" cy="276999"/>
            </a:xfrm>
            <a:prstGeom prst="rect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n-NO" sz="1200" dirty="0">
                  <a:solidFill>
                    <a:schemeClr val="bg1"/>
                  </a:solidFill>
                  <a:cs typeface="Arial" panose="020B0604020202020204" pitchFamily="34" charset="0"/>
                </a:rPr>
                <a:t>Nord fellesadministrasjon</a:t>
              </a:r>
              <a:endParaRPr lang="nb-NO" sz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8" name="Rett linje 7">
              <a:extLst>
                <a:ext uri="{FF2B5EF4-FFF2-40B4-BE49-F238E27FC236}">
                  <a16:creationId xmlns:a16="http://schemas.microsoft.com/office/drawing/2014/main" id="{5401EAAA-9402-4EE5-8E67-D11BDEAAF2F2}"/>
                </a:ext>
              </a:extLst>
            </p:cNvPr>
            <p:cNvCxnSpPr>
              <a:cxnSpLocks/>
            </p:cNvCxnSpPr>
            <p:nvPr/>
          </p:nvCxnSpPr>
          <p:spPr>
            <a:xfrm>
              <a:off x="2927350" y="4777612"/>
              <a:ext cx="6731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tt linje 8">
              <a:extLst>
                <a:ext uri="{FF2B5EF4-FFF2-40B4-BE49-F238E27FC236}">
                  <a16:creationId xmlns:a16="http://schemas.microsoft.com/office/drawing/2014/main" id="{49103B34-6F5C-4904-BC04-53CCAF6F1351}"/>
                </a:ext>
              </a:extLst>
            </p:cNvPr>
            <p:cNvCxnSpPr>
              <a:cxnSpLocks/>
            </p:cNvCxnSpPr>
            <p:nvPr/>
          </p:nvCxnSpPr>
          <p:spPr>
            <a:xfrm>
              <a:off x="3206750" y="3780662"/>
              <a:ext cx="51435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tt linje 9">
              <a:extLst>
                <a:ext uri="{FF2B5EF4-FFF2-40B4-BE49-F238E27FC236}">
                  <a16:creationId xmlns:a16="http://schemas.microsoft.com/office/drawing/2014/main" id="{864722AF-81BD-4BC7-A6C8-2D922E940B55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2362200" y="2770969"/>
              <a:ext cx="1358900" cy="1905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ett linje 10">
              <a:extLst>
                <a:ext uri="{FF2B5EF4-FFF2-40B4-BE49-F238E27FC236}">
                  <a16:creationId xmlns:a16="http://schemas.microsoft.com/office/drawing/2014/main" id="{03640067-66DB-4B50-9554-58036683060B}"/>
                </a:ext>
              </a:extLst>
            </p:cNvPr>
            <p:cNvCxnSpPr>
              <a:cxnSpLocks/>
            </p:cNvCxnSpPr>
            <p:nvPr/>
          </p:nvCxnSpPr>
          <p:spPr>
            <a:xfrm>
              <a:off x="6356350" y="3933062"/>
              <a:ext cx="231140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88E3BCD7-193A-494E-83C2-296E44C42012}"/>
                </a:ext>
              </a:extLst>
            </p:cNvPr>
            <p:cNvCxnSpPr>
              <a:cxnSpLocks/>
            </p:cNvCxnSpPr>
            <p:nvPr/>
          </p:nvCxnSpPr>
          <p:spPr>
            <a:xfrm>
              <a:off x="5403850" y="3202812"/>
              <a:ext cx="4032250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EB476AB6-346C-49DE-A91E-03FFC212BF0C}"/>
                </a:ext>
              </a:extLst>
            </p:cNvPr>
            <p:cNvSpPr txBox="1"/>
            <p:nvPr/>
          </p:nvSpPr>
          <p:spPr>
            <a:xfrm>
              <a:off x="3581400" y="2121623"/>
              <a:ext cx="1389223" cy="276999"/>
            </a:xfrm>
            <a:prstGeom prst="rect">
              <a:avLst/>
            </a:prstGeom>
            <a:solidFill>
              <a:schemeClr val="accent6">
                <a:lumMod val="75000"/>
                <a:alpha val="69804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KREATIV KLYNGE</a:t>
              </a:r>
              <a:endParaRPr lang="nb-NO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41DE61E1-F37F-44B5-B4F0-7D5A025A45A9}"/>
                </a:ext>
              </a:extLst>
            </p:cNvPr>
            <p:cNvSpPr txBox="1"/>
            <p:nvPr/>
          </p:nvSpPr>
          <p:spPr>
            <a:xfrm>
              <a:off x="3352801" y="4264315"/>
              <a:ext cx="1617822" cy="276999"/>
            </a:xfrm>
            <a:prstGeom prst="rect">
              <a:avLst/>
            </a:prstGeom>
            <a:solidFill>
              <a:schemeClr val="accent6">
                <a:lumMod val="75000"/>
                <a:alpha val="69804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UTVIKLINGSKLYNGEN</a:t>
              </a:r>
              <a:endParaRPr lang="nb-NO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" name="TekstSylinder 14">
              <a:extLst>
                <a:ext uri="{FF2B5EF4-FFF2-40B4-BE49-F238E27FC236}">
                  <a16:creationId xmlns:a16="http://schemas.microsoft.com/office/drawing/2014/main" id="{3172307E-9F6D-4873-9870-0B4ED5A2E6B8}"/>
                </a:ext>
              </a:extLst>
            </p:cNvPr>
            <p:cNvSpPr txBox="1"/>
            <p:nvPr/>
          </p:nvSpPr>
          <p:spPr>
            <a:xfrm>
              <a:off x="5858588" y="4044925"/>
              <a:ext cx="1793162" cy="276999"/>
            </a:xfrm>
            <a:prstGeom prst="rect">
              <a:avLst/>
            </a:prstGeom>
            <a:solidFill>
              <a:schemeClr val="accent6">
                <a:lumMod val="75000"/>
                <a:alpha val="69804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LANDBRUKSKLYNGEN</a:t>
              </a:r>
              <a:endParaRPr lang="nb-NO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TekstSylinder 15">
              <a:extLst>
                <a:ext uri="{FF2B5EF4-FFF2-40B4-BE49-F238E27FC236}">
                  <a16:creationId xmlns:a16="http://schemas.microsoft.com/office/drawing/2014/main" id="{706663AF-9BC5-408C-AEDB-B1920B989CE3}"/>
                </a:ext>
              </a:extLst>
            </p:cNvPr>
            <p:cNvSpPr txBox="1"/>
            <p:nvPr/>
          </p:nvSpPr>
          <p:spPr>
            <a:xfrm>
              <a:off x="5858588" y="4541314"/>
              <a:ext cx="1793162" cy="276999"/>
            </a:xfrm>
            <a:prstGeom prst="rect">
              <a:avLst/>
            </a:prstGeom>
            <a:solidFill>
              <a:schemeClr val="accent6">
                <a:lumMod val="75000"/>
                <a:alpha val="69804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200" b="1" dirty="0">
                  <a:solidFill>
                    <a:schemeClr val="bg1"/>
                  </a:solidFill>
                  <a:cs typeface="Arial" panose="020B0604020202020204" pitchFamily="34" charset="0"/>
                </a:rPr>
                <a:t>FORSKNINGSKLYNGEN</a:t>
              </a:r>
              <a:endParaRPr lang="nb-NO" sz="1200" b="1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FD088812-A4EF-4204-9F9E-9045479FC7E4}"/>
                </a:ext>
              </a:extLst>
            </p:cNvPr>
            <p:cNvSpPr/>
            <p:nvPr/>
          </p:nvSpPr>
          <p:spPr>
            <a:xfrm>
              <a:off x="4648200" y="3894051"/>
              <a:ext cx="577850" cy="150874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19515762-7340-47EB-BCF2-501097E7CF6D}"/>
              </a:ext>
            </a:extLst>
          </p:cNvPr>
          <p:cNvSpPr txBox="1"/>
          <p:nvPr/>
        </p:nvSpPr>
        <p:spPr>
          <a:xfrm>
            <a:off x="8617525" y="3783566"/>
            <a:ext cx="2743201" cy="276999"/>
          </a:xfrm>
          <a:prstGeom prst="rect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nn-NO" sz="1200" dirty="0">
                <a:solidFill>
                  <a:schemeClr val="bg1"/>
                </a:solidFill>
                <a:cs typeface="Arial" panose="020B0604020202020204" pitchFamily="34" charset="0"/>
              </a:rPr>
              <a:t>Fakultet</a:t>
            </a:r>
            <a:r>
              <a:rPr lang="nn-NO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200" dirty="0">
                <a:solidFill>
                  <a:schemeClr val="bg1"/>
                </a:solidFill>
                <a:cs typeface="Arial" panose="020B0604020202020204" pitchFamily="34" charset="0"/>
              </a:rPr>
              <a:t>for</a:t>
            </a:r>
            <a:r>
              <a:rPr lang="nn-NO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200" dirty="0" err="1">
                <a:solidFill>
                  <a:schemeClr val="bg1"/>
                </a:solidFill>
                <a:cs typeface="Arial" panose="020B0604020202020204" pitchFamily="34" charset="0"/>
              </a:rPr>
              <a:t>biovitenskap</a:t>
            </a:r>
            <a:r>
              <a:rPr lang="nn-NO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200" dirty="0">
                <a:solidFill>
                  <a:schemeClr val="bg1"/>
                </a:solidFill>
                <a:cs typeface="Arial" panose="020B0604020202020204" pitchFamily="34" charset="0"/>
              </a:rPr>
              <a:t>og</a:t>
            </a:r>
            <a:r>
              <a:rPr lang="nn-NO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200" dirty="0">
                <a:solidFill>
                  <a:schemeClr val="bg1"/>
                </a:solidFill>
                <a:cs typeface="Arial" panose="020B0604020202020204" pitchFamily="34" charset="0"/>
              </a:rPr>
              <a:t>akvakultur</a:t>
            </a:r>
            <a:endParaRPr lang="nb-NO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213DF600-7FB3-4E75-A80C-B5F6863C5A79}"/>
              </a:ext>
            </a:extLst>
          </p:cNvPr>
          <p:cNvSpPr txBox="1"/>
          <p:nvPr/>
        </p:nvSpPr>
        <p:spPr>
          <a:xfrm>
            <a:off x="9417049" y="3050962"/>
            <a:ext cx="1943677" cy="276999"/>
          </a:xfrm>
          <a:prstGeom prst="rect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nn-NO" sz="1200" dirty="0">
                <a:solidFill>
                  <a:schemeClr val="bg1"/>
                </a:solidFill>
                <a:cs typeface="Arial" panose="020B0604020202020204" pitchFamily="34" charset="0"/>
              </a:rPr>
              <a:t>Felles</a:t>
            </a:r>
            <a:r>
              <a:rPr lang="nn-NO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200" dirty="0" err="1">
                <a:solidFill>
                  <a:schemeClr val="bg1"/>
                </a:solidFill>
                <a:cs typeface="Arial" panose="020B0604020202020204" pitchFamily="34" charset="0"/>
              </a:rPr>
              <a:t>undervisningslokaler</a:t>
            </a:r>
            <a:endParaRPr lang="nb-NO" sz="1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769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kebent trekant 16">
            <a:extLst>
              <a:ext uri="{FF2B5EF4-FFF2-40B4-BE49-F238E27FC236}">
                <a16:creationId xmlns:a16="http://schemas.microsoft.com/office/drawing/2014/main" id="{F0809759-DDFA-4136-BBB4-C0D0FAA34331}"/>
              </a:ext>
            </a:extLst>
          </p:cNvPr>
          <p:cNvSpPr/>
          <p:nvPr/>
        </p:nvSpPr>
        <p:spPr>
          <a:xfrm>
            <a:off x="4444121" y="1657352"/>
            <a:ext cx="3702174" cy="2497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10685" y="0"/>
                </a:lnTo>
                <a:lnTo>
                  <a:pt x="21600" y="21600"/>
                </a:lnTo>
                <a:close/>
              </a:path>
            </a:pathLst>
          </a:custGeom>
          <a:ln w="57150">
            <a:solidFill>
              <a:srgbClr val="FF0000"/>
            </a:solidFill>
            <a:prstDash val="sysDash"/>
          </a:ln>
        </p:spPr>
        <p:txBody>
          <a:bodyPr lIns="34289" tIns="34289" rIns="34289" bIns="3428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sp>
        <p:nvSpPr>
          <p:cNvPr id="4" name="Avrundet rektangel">
            <a:extLst>
              <a:ext uri="{FF2B5EF4-FFF2-40B4-BE49-F238E27FC236}">
                <a16:creationId xmlns:a16="http://schemas.microsoft.com/office/drawing/2014/main" id="{E35FED58-7B5D-463C-8652-5C89526420DB}"/>
              </a:ext>
            </a:extLst>
          </p:cNvPr>
          <p:cNvSpPr/>
          <p:nvPr/>
        </p:nvSpPr>
        <p:spPr>
          <a:xfrm>
            <a:off x="5250072" y="1359138"/>
            <a:ext cx="2090279" cy="430596"/>
          </a:xfrm>
          <a:prstGeom prst="roundRect">
            <a:avLst>
              <a:gd name="adj" fmla="val 37788"/>
            </a:avLst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lIns="34289" tIns="34289" rIns="34289" bIns="34289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350"/>
          </a:p>
        </p:txBody>
      </p:sp>
      <p:grpSp>
        <p:nvGrpSpPr>
          <p:cNvPr id="5" name="Avrundet rektangel 5">
            <a:extLst>
              <a:ext uri="{FF2B5EF4-FFF2-40B4-BE49-F238E27FC236}">
                <a16:creationId xmlns:a16="http://schemas.microsoft.com/office/drawing/2014/main" id="{59FD3196-DB70-45D7-A55F-CEDFF4299873}"/>
              </a:ext>
            </a:extLst>
          </p:cNvPr>
          <p:cNvGrpSpPr/>
          <p:nvPr/>
        </p:nvGrpSpPr>
        <p:grpSpPr>
          <a:xfrm>
            <a:off x="3557576" y="3887718"/>
            <a:ext cx="1866365" cy="412491"/>
            <a:chOff x="0" y="0"/>
            <a:chExt cx="2488484" cy="549986"/>
          </a:xfrm>
        </p:grpSpPr>
        <p:sp>
          <p:nvSpPr>
            <p:cNvPr id="6" name="Avrundet rektangel">
              <a:extLst>
                <a:ext uri="{FF2B5EF4-FFF2-40B4-BE49-F238E27FC236}">
                  <a16:creationId xmlns:a16="http://schemas.microsoft.com/office/drawing/2014/main" id="{0A61F3A4-6C7F-4AF8-A946-5DAB7E21414E}"/>
                </a:ext>
              </a:extLst>
            </p:cNvPr>
            <p:cNvSpPr/>
            <p:nvPr/>
          </p:nvSpPr>
          <p:spPr>
            <a:xfrm>
              <a:off x="0" y="0"/>
              <a:ext cx="2488484" cy="5499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7" name="FORSKNING">
              <a:extLst>
                <a:ext uri="{FF2B5EF4-FFF2-40B4-BE49-F238E27FC236}">
                  <a16:creationId xmlns:a16="http://schemas.microsoft.com/office/drawing/2014/main" id="{92A89916-8325-4B8B-887F-E6060D709BA6}"/>
                </a:ext>
              </a:extLst>
            </p:cNvPr>
            <p:cNvSpPr txBox="1"/>
            <p:nvPr/>
          </p:nvSpPr>
          <p:spPr>
            <a:xfrm>
              <a:off x="26847" y="90328"/>
              <a:ext cx="2434789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350" dirty="0"/>
                <a:t>FORSKNING</a:t>
              </a:r>
            </a:p>
          </p:txBody>
        </p:sp>
      </p:grpSp>
      <p:grpSp>
        <p:nvGrpSpPr>
          <p:cNvPr id="8" name="Avrundet rektangel 6">
            <a:extLst>
              <a:ext uri="{FF2B5EF4-FFF2-40B4-BE49-F238E27FC236}">
                <a16:creationId xmlns:a16="http://schemas.microsoft.com/office/drawing/2014/main" id="{AFC09872-7610-49F3-BCFE-73AB36DD0500}"/>
              </a:ext>
            </a:extLst>
          </p:cNvPr>
          <p:cNvGrpSpPr/>
          <p:nvPr/>
        </p:nvGrpSpPr>
        <p:grpSpPr>
          <a:xfrm>
            <a:off x="7195338" y="3876032"/>
            <a:ext cx="1772934" cy="435865"/>
            <a:chOff x="0" y="-1"/>
            <a:chExt cx="2363910" cy="581152"/>
          </a:xfrm>
        </p:grpSpPr>
        <p:sp>
          <p:nvSpPr>
            <p:cNvPr id="9" name="Avrundet rektangel">
              <a:extLst>
                <a:ext uri="{FF2B5EF4-FFF2-40B4-BE49-F238E27FC236}">
                  <a16:creationId xmlns:a16="http://schemas.microsoft.com/office/drawing/2014/main" id="{E807C68F-D39C-4EAE-BEF9-D7216E1F9C85}"/>
                </a:ext>
              </a:extLst>
            </p:cNvPr>
            <p:cNvSpPr/>
            <p:nvPr/>
          </p:nvSpPr>
          <p:spPr>
            <a:xfrm>
              <a:off x="0" y="-1"/>
              <a:ext cx="2363910" cy="58115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0" name="NÆRINGSLIV/ORG.">
              <a:extLst>
                <a:ext uri="{FF2B5EF4-FFF2-40B4-BE49-F238E27FC236}">
                  <a16:creationId xmlns:a16="http://schemas.microsoft.com/office/drawing/2014/main" id="{3C2A4AD0-A745-46A7-B397-AB24206B5019}"/>
                </a:ext>
              </a:extLst>
            </p:cNvPr>
            <p:cNvSpPr txBox="1"/>
            <p:nvPr/>
          </p:nvSpPr>
          <p:spPr>
            <a:xfrm>
              <a:off x="28367" y="121297"/>
              <a:ext cx="2307175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00"/>
                <a:t>NÆRINGSLIV/ORG.</a:t>
              </a:r>
            </a:p>
          </p:txBody>
        </p:sp>
      </p:grpSp>
      <p:grpSp>
        <p:nvGrpSpPr>
          <p:cNvPr id="11" name="Avrundet rektangel 5">
            <a:extLst>
              <a:ext uri="{FF2B5EF4-FFF2-40B4-BE49-F238E27FC236}">
                <a16:creationId xmlns:a16="http://schemas.microsoft.com/office/drawing/2014/main" id="{57A4D975-2D16-4880-A5DF-475A60D2DE23}"/>
              </a:ext>
            </a:extLst>
          </p:cNvPr>
          <p:cNvGrpSpPr/>
          <p:nvPr/>
        </p:nvGrpSpPr>
        <p:grpSpPr>
          <a:xfrm>
            <a:off x="5362030" y="2984231"/>
            <a:ext cx="1866365" cy="412491"/>
            <a:chOff x="0" y="0"/>
            <a:chExt cx="2488484" cy="549986"/>
          </a:xfrm>
        </p:grpSpPr>
        <p:sp>
          <p:nvSpPr>
            <p:cNvPr id="12" name="Avrundet rektangel">
              <a:extLst>
                <a:ext uri="{FF2B5EF4-FFF2-40B4-BE49-F238E27FC236}">
                  <a16:creationId xmlns:a16="http://schemas.microsoft.com/office/drawing/2014/main" id="{AF5995D4-B9FF-4D08-9E9C-7F71956C725C}"/>
                </a:ext>
              </a:extLst>
            </p:cNvPr>
            <p:cNvSpPr/>
            <p:nvPr/>
          </p:nvSpPr>
          <p:spPr>
            <a:xfrm>
              <a:off x="0" y="0"/>
              <a:ext cx="2488484" cy="5499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350"/>
            </a:p>
          </p:txBody>
        </p:sp>
        <p:sp>
          <p:nvSpPr>
            <p:cNvPr id="13" name="INNOVASJON!">
              <a:extLst>
                <a:ext uri="{FF2B5EF4-FFF2-40B4-BE49-F238E27FC236}">
                  <a16:creationId xmlns:a16="http://schemas.microsoft.com/office/drawing/2014/main" id="{91A6C417-0648-433E-947B-8A0F5A5E11D0}"/>
                </a:ext>
              </a:extLst>
            </p:cNvPr>
            <p:cNvSpPr txBox="1"/>
            <p:nvPr/>
          </p:nvSpPr>
          <p:spPr>
            <a:xfrm>
              <a:off x="26847" y="90328"/>
              <a:ext cx="2434789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350"/>
                <a:t>INNOVASJON!</a:t>
              </a:r>
            </a:p>
          </p:txBody>
        </p:sp>
      </p:grpSp>
      <p:sp>
        <p:nvSpPr>
          <p:cNvPr id="14" name="UTDANNING">
            <a:extLst>
              <a:ext uri="{FF2B5EF4-FFF2-40B4-BE49-F238E27FC236}">
                <a16:creationId xmlns:a16="http://schemas.microsoft.com/office/drawing/2014/main" id="{888D9324-094F-4534-ADF3-C2F4A1B27A14}"/>
              </a:ext>
            </a:extLst>
          </p:cNvPr>
          <p:cNvSpPr txBox="1"/>
          <p:nvPr/>
        </p:nvSpPr>
        <p:spPr>
          <a:xfrm>
            <a:off x="4373958" y="1406799"/>
            <a:ext cx="3842504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9" tIns="34289" rIns="34289" bIns="34289">
            <a:spAutoFit/>
          </a:bodyPr>
          <a:lstStyle>
            <a:lvl1pPr algn="ctr">
              <a:defRPr sz="2400"/>
            </a:lvl1pPr>
          </a:lstStyle>
          <a:p>
            <a:r>
              <a:rPr sz="1800" dirty="0"/>
              <a:t>UTDANNING</a:t>
            </a:r>
          </a:p>
        </p:txBody>
      </p:sp>
    </p:spTree>
    <p:extLst>
      <p:ext uri="{BB962C8B-B14F-4D97-AF65-F5344CB8AC3E}">
        <p14:creationId xmlns:p14="http://schemas.microsoft.com/office/powerpoint/2010/main" val="15552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F4C47DB-A394-49FC-96A3-D9FE881E1B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9822"/>
          <a:stretch/>
        </p:blipFill>
        <p:spPr>
          <a:xfrm>
            <a:off x="2328421" y="0"/>
            <a:ext cx="7663992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83913A17-F44D-42F1-A9D1-4054ED8BB91B}"/>
              </a:ext>
            </a:extLst>
          </p:cNvPr>
          <p:cNvSpPr txBox="1"/>
          <p:nvPr/>
        </p:nvSpPr>
        <p:spPr>
          <a:xfrm>
            <a:off x="3398364" y="5019773"/>
            <a:ext cx="12254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000" dirty="0">
                <a:solidFill>
                  <a:schemeClr val="bg1"/>
                </a:solidFill>
              </a:rPr>
              <a:t>NÆRINGSLIV</a:t>
            </a:r>
          </a:p>
          <a:p>
            <a:pPr algn="ctr"/>
            <a:r>
              <a:rPr lang="nb-NO" sz="1000" dirty="0">
                <a:solidFill>
                  <a:schemeClr val="bg1"/>
                </a:solidFill>
              </a:rPr>
              <a:t>ORGANISASJONER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8A00E44-5258-4487-B77F-882156959C9D}"/>
              </a:ext>
            </a:extLst>
          </p:cNvPr>
          <p:cNvSpPr txBox="1"/>
          <p:nvPr/>
        </p:nvSpPr>
        <p:spPr>
          <a:xfrm>
            <a:off x="7568154" y="5096717"/>
            <a:ext cx="12254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000" dirty="0">
                <a:solidFill>
                  <a:schemeClr val="bg1"/>
                </a:solidFill>
              </a:rPr>
              <a:t>FORSKNING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1398EEF-1F1E-494C-BFF8-D6925C2B62E4}"/>
              </a:ext>
            </a:extLst>
          </p:cNvPr>
          <p:cNvSpPr txBox="1"/>
          <p:nvPr/>
        </p:nvSpPr>
        <p:spPr>
          <a:xfrm>
            <a:off x="5483258" y="799708"/>
            <a:ext cx="12254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000" dirty="0">
                <a:solidFill>
                  <a:schemeClr val="bg1"/>
                </a:solidFill>
              </a:rPr>
              <a:t>UTDANNING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96C5E6E-12F2-44D4-B103-3FC84574486A}"/>
              </a:ext>
            </a:extLst>
          </p:cNvPr>
          <p:cNvSpPr txBox="1"/>
          <p:nvPr/>
        </p:nvSpPr>
        <p:spPr>
          <a:xfrm>
            <a:off x="5081047" y="3254046"/>
            <a:ext cx="2036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bg1"/>
                </a:solidFill>
              </a:rPr>
              <a:t>INNOVASJON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C0C677D-DB8E-4099-A445-70BB2BDDB362}"/>
              </a:ext>
            </a:extLst>
          </p:cNvPr>
          <p:cNvSpPr txBox="1"/>
          <p:nvPr/>
        </p:nvSpPr>
        <p:spPr>
          <a:xfrm>
            <a:off x="4506012" y="2026877"/>
            <a:ext cx="1399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solidFill>
                  <a:srgbClr val="083043"/>
                </a:solidFill>
              </a:rPr>
              <a:t>Studentklyngen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FC27D88-864A-4CDF-8A49-865A57EB0284}"/>
              </a:ext>
            </a:extLst>
          </p:cNvPr>
          <p:cNvSpPr txBox="1"/>
          <p:nvPr/>
        </p:nvSpPr>
        <p:spPr>
          <a:xfrm>
            <a:off x="6337172" y="2030050"/>
            <a:ext cx="139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solidFill>
                  <a:srgbClr val="083043"/>
                </a:solidFill>
              </a:rPr>
              <a:t>Forskning og utdanning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6747060-9C42-4DF2-B3BD-02BE4844F15C}"/>
              </a:ext>
            </a:extLst>
          </p:cNvPr>
          <p:cNvSpPr txBox="1"/>
          <p:nvPr/>
        </p:nvSpPr>
        <p:spPr>
          <a:xfrm>
            <a:off x="6858787" y="3808574"/>
            <a:ext cx="1399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solidFill>
                  <a:srgbClr val="083043"/>
                </a:solidFill>
              </a:rPr>
              <a:t>Landbruksklyngen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233C7EC-0339-4D7C-8A78-A71FB2016B35}"/>
              </a:ext>
            </a:extLst>
          </p:cNvPr>
          <p:cNvSpPr txBox="1"/>
          <p:nvPr/>
        </p:nvSpPr>
        <p:spPr>
          <a:xfrm>
            <a:off x="3923907" y="3808574"/>
            <a:ext cx="1399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solidFill>
                  <a:srgbClr val="083043"/>
                </a:solidFill>
              </a:rPr>
              <a:t>Kreativ klynge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4C758AD-6F15-4E3B-A146-7C1A3B63D1D8}"/>
              </a:ext>
            </a:extLst>
          </p:cNvPr>
          <p:cNvSpPr txBox="1"/>
          <p:nvPr/>
        </p:nvSpPr>
        <p:spPr>
          <a:xfrm>
            <a:off x="5396059" y="4942828"/>
            <a:ext cx="1399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solidFill>
                  <a:srgbClr val="083043"/>
                </a:solidFill>
              </a:rPr>
              <a:t>Utviklingsklyngen</a:t>
            </a:r>
            <a:endParaRPr lang="nb-NO" sz="1200" dirty="0">
              <a:solidFill>
                <a:srgbClr val="0830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34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ovasjonscampus_foredrag_Forskningsdagene18.potx" id="{AFABE1D3-9862-4748-BE6A-A4B12D9CAD5B}" vid="{F6E9F4B2-F1CA-4AA3-A528-BE663108B96F}"/>
    </a:ext>
  </a:extLst>
</a:theme>
</file>

<file path=ppt/theme/theme2.xml><?xml version="1.0" encoding="utf-8"?>
<a:theme xmlns:a="http://schemas.openxmlformats.org/drawingml/2006/main" name="1_Office-tema">
  <a:themeElements>
    <a:clrScheme name="InnoCampus Mørk blå">
      <a:dk1>
        <a:sysClr val="windowText" lastClr="000000"/>
      </a:dk1>
      <a:lt1>
        <a:sysClr val="window" lastClr="FFFFFF"/>
      </a:lt1>
      <a:dk2>
        <a:srgbClr val="222A35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novasjonscampus_foredrag_Forskningsdagene18.potx" id="{AFABE1D3-9862-4748-BE6A-A4B12D9CAD5B}" vid="{78C545CE-E228-41C4-A1B1-692248E53B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Innovasjonscampus_foredrag_Forskningsdagene18</Template>
  <TotalTime>273</TotalTime>
  <Words>247</Words>
  <Application>Microsoft Office PowerPoint</Application>
  <PresentationFormat>Widescreen</PresentationFormat>
  <Paragraphs>60</Paragraphs>
  <Slides>15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Office-tema</vt:lpstr>
      <vt:lpstr>1_Office-tema</vt:lpstr>
      <vt:lpstr>Logokonkurranse</vt:lpstr>
      <vt:lpstr>Bli med…</vt:lpstr>
      <vt:lpstr>IDEEN OG AMBISJONEN BAK INNOVASJONSCAMPUS</vt:lpstr>
      <vt:lpstr>Ideen – konseptet :  </vt:lpstr>
      <vt:lpstr>Ambisjonen:</vt:lpstr>
      <vt:lpstr>InnovasjonsCampus Steinkjer</vt:lpstr>
      <vt:lpstr>PowerPoint-presentasjon</vt:lpstr>
      <vt:lpstr>PowerPoint-presentasjon</vt:lpstr>
      <vt:lpstr>PowerPoint-presentasjon</vt:lpstr>
      <vt:lpstr>Arkitektens fargeplan for veggene</vt:lpstr>
      <vt:lpstr>PowerPoint-presentasjon</vt:lpstr>
      <vt:lpstr>PowerPoint-presentasjon</vt:lpstr>
      <vt:lpstr>PowerPoint-presentasjon</vt:lpstr>
      <vt:lpstr>PowerPoint-presentasjon</vt:lpstr>
      <vt:lpstr>Lykke til!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Vigdis Nordtømme</dc:creator>
  <cp:lastModifiedBy>Vigdis Nordtømme</cp:lastModifiedBy>
  <cp:revision>25</cp:revision>
  <cp:lastPrinted>2018-12-05T09:07:57Z</cp:lastPrinted>
  <dcterms:created xsi:type="dcterms:W3CDTF">2018-11-09T15:01:07Z</dcterms:created>
  <dcterms:modified xsi:type="dcterms:W3CDTF">2018-12-10T08:58:17Z</dcterms:modified>
</cp:coreProperties>
</file>